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70" r:id="rId3"/>
    <p:sldId id="379" r:id="rId4"/>
    <p:sldId id="380" r:id="rId5"/>
    <p:sldId id="377" r:id="rId6"/>
    <p:sldId id="378" r:id="rId7"/>
    <p:sldId id="262" r:id="rId8"/>
    <p:sldId id="372" r:id="rId9"/>
    <p:sldId id="381" r:id="rId10"/>
    <p:sldId id="382" r:id="rId11"/>
    <p:sldId id="383" r:id="rId12"/>
    <p:sldId id="260" r:id="rId13"/>
    <p:sldId id="257" r:id="rId14"/>
    <p:sldId id="258" r:id="rId15"/>
    <p:sldId id="374" r:id="rId16"/>
    <p:sldId id="261" r:id="rId17"/>
    <p:sldId id="373" r:id="rId18"/>
    <p:sldId id="385" r:id="rId19"/>
    <p:sldId id="38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12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81775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53528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76829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14959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7D580A-ECE6-45CE-9537-2BC656DFEAD8}"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4020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7D580A-ECE6-45CE-9537-2BC656DFEAD8}"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3439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7D580A-ECE6-45CE-9537-2BC656DFEAD8}" type="datetimeFigureOut">
              <a:rPr lang="en-US" smtClean="0"/>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55909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7D580A-ECE6-45CE-9537-2BC656DFEAD8}" type="datetimeFigureOut">
              <a:rPr lang="en-US" smtClean="0"/>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11972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D580A-ECE6-45CE-9537-2BC656DFEAD8}" type="datetimeFigureOut">
              <a:rPr lang="en-US" smtClean="0"/>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96526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95131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51346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D580A-ECE6-45CE-9537-2BC656DFEAD8}" type="datetimeFigureOut">
              <a:rPr lang="en-US" smtClean="0"/>
              <a:t>9/16/2024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9AC38-D7AC-44D5-AD12-9215AFE7F7EE}" type="slidenum">
              <a:rPr lang="en-US" smtClean="0"/>
              <a:t>‹#›</a:t>
            </a:fld>
            <a:endParaRPr lang="en-US"/>
          </a:p>
        </p:txBody>
      </p:sp>
    </p:spTree>
    <p:extLst>
      <p:ext uri="{BB962C8B-B14F-4D97-AF65-F5344CB8AC3E}">
        <p14:creationId xmlns:p14="http://schemas.microsoft.com/office/powerpoint/2010/main" val="1394387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digikey.com/en/products/detail/itt-cannon,-llc/M83513%2F25-D01CP/4803943" TargetMode="External"/><Relationship Id="rId1" Type="http://schemas.openxmlformats.org/officeDocument/2006/relationships/slideLayout" Target="../slideLayouts/slideLayout2.xm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fefspietz/MEMSduino/raw/main/PCB_files/microd-header-adapter-board-rev2-gerbers.zip" TargetMode="Externa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github.com/lafefspietz/MEMSduino/raw/main/PCB_files/microd-header-adapter-board-rev2.PrjPcb" TargetMode="External"/><Relationship Id="rId5" Type="http://schemas.openxmlformats.org/officeDocument/2006/relationships/hyperlink" Target="https://github.com/lafefspietz/MEMSduino/raw/main/PCB_files/microd-header-adapter-board-rev2.SchDoc" TargetMode="External"/><Relationship Id="rId4" Type="http://schemas.openxmlformats.org/officeDocument/2006/relationships/hyperlink" Target="https://github.com/lafefspietz/MEMSduino/raw/main/PCB_files/microd-header-adapter-board-rev2.PcbDoc"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SP8T + SOL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03780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breaks out the MicroD found at the base of many dilution refrigerators into a set of up to 20 lines, each broken out in a pair of identical 4 pin header outputs.  Labels are specific to our switch matrix at NIST, but can be adapted to any switch with 20 or fewer lines.</a:t>
            </a:r>
            <a:endParaRPr lang="en-US" sz="1200" dirty="0"/>
          </a:p>
        </p:txBody>
      </p:sp>
    </p:spTree>
    <p:extLst>
      <p:ext uri="{BB962C8B-B14F-4D97-AF65-F5344CB8AC3E}">
        <p14:creationId xmlns:p14="http://schemas.microsoft.com/office/powerpoint/2010/main" val="354976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287518" y="4852150"/>
            <a:ext cx="4572000" cy="646331"/>
          </a:xfrm>
          <a:prstGeom prst="rect">
            <a:avLst/>
          </a:prstGeom>
          <a:noFill/>
        </p:spPr>
        <p:txBody>
          <a:bodyPr wrap="square">
            <a:spAutoFit/>
          </a:bodyPr>
          <a:lstStyle/>
          <a:p>
            <a:r>
              <a:rPr lang="en-US" dirty="0">
                <a:hlinkClick r:id="rId2"/>
              </a:rPr>
              <a:t>https://www.digikey.com/en/products/detail/itt-cannon,-llc/M83513%2F25-D01CP/4803943</a:t>
            </a:r>
            <a:r>
              <a:rPr lang="en-US" dirty="0"/>
              <a:t> </a:t>
            </a:r>
          </a:p>
        </p:txBody>
      </p:sp>
      <p:pic>
        <p:nvPicPr>
          <p:cNvPr id="7" name="Picture 6">
            <a:extLst>
              <a:ext uri="{FF2B5EF4-FFF2-40B4-BE49-F238E27FC236}">
                <a16:creationId xmlns:a16="http://schemas.microsoft.com/office/drawing/2014/main" id="{E7F9C683-A901-8F2A-D67F-6FB325FDBED5}"/>
              </a:ext>
            </a:extLst>
          </p:cNvPr>
          <p:cNvPicPr>
            <a:picLocks noChangeAspect="1"/>
          </p:cNvPicPr>
          <p:nvPr/>
        </p:nvPicPr>
        <p:blipFill>
          <a:blip r:embed="rId3"/>
          <a:stretch>
            <a:fillRect/>
          </a:stretch>
        </p:blipFill>
        <p:spPr>
          <a:xfrm>
            <a:off x="136109" y="1690689"/>
            <a:ext cx="4051340" cy="3152204"/>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362991" y="1487179"/>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527954" y="4117355"/>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378398" y="2946023"/>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956092" y="168143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M83513/25-D01CP x1</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48030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29E04BE2-F298-1A30-6A3B-F0850CAA27D4}"/>
              </a:ext>
            </a:extLst>
          </p:cNvPr>
          <p:cNvPicPr>
            <a:picLocks noChangeAspect="1"/>
          </p:cNvPicPr>
          <p:nvPr/>
        </p:nvPicPr>
        <p:blipFill rotWithShape="1">
          <a:blip r:embed="rId2">
            <a:extLst>
              <a:ext uri="{28A0092B-C50C-407E-A947-70E740481C1C}">
                <a14:useLocalDpi xmlns:a14="http://schemas.microsoft.com/office/drawing/2010/main" val="0"/>
              </a:ext>
            </a:extLst>
          </a:blip>
          <a:srcRect l="21987" t="23809" r="23288" b="27285"/>
          <a:stretch/>
        </p:blipFill>
        <p:spPr>
          <a:xfrm>
            <a:off x="801278" y="1734784"/>
            <a:ext cx="5137609" cy="3513220"/>
          </a:xfrm>
          <a:prstGeom prst="rect">
            <a:avLst/>
          </a:prstGeom>
        </p:spPr>
      </p:pic>
      <p:sp>
        <p:nvSpPr>
          <p:cNvPr id="5" name="Rectangle: Rounded Corners 4">
            <a:extLst>
              <a:ext uri="{FF2B5EF4-FFF2-40B4-BE49-F238E27FC236}">
                <a16:creationId xmlns:a16="http://schemas.microsoft.com/office/drawing/2014/main" id="{DAE59AB4-C1AD-D61F-DF65-6F2495EECCA5}"/>
              </a:ext>
            </a:extLst>
          </p:cNvPr>
          <p:cNvSpPr/>
          <p:nvPr/>
        </p:nvSpPr>
        <p:spPr>
          <a:xfrm>
            <a:off x="5919117" y="1756217"/>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66 x 44 mm size</a:t>
            </a:r>
          </a:p>
          <a:p>
            <a:r>
              <a:rPr lang="en-US" dirty="0"/>
              <a:t>Black solder mask</a:t>
            </a:r>
          </a:p>
          <a:p>
            <a:r>
              <a:rPr lang="en-US" dirty="0"/>
              <a:t>White silkscreen</a:t>
            </a:r>
          </a:p>
          <a:p>
            <a:r>
              <a:rPr lang="en-US" dirty="0"/>
              <a:t>1.6mm FR4</a:t>
            </a:r>
          </a:p>
          <a:p>
            <a:pPr algn="ctr"/>
            <a:endParaRPr lang="en-US" dirty="0"/>
          </a:p>
        </p:txBody>
      </p:sp>
      <p:sp>
        <p:nvSpPr>
          <p:cNvPr id="7" name="TextBox 6">
            <a:extLst>
              <a:ext uri="{FF2B5EF4-FFF2-40B4-BE49-F238E27FC236}">
                <a16:creationId xmlns:a16="http://schemas.microsoft.com/office/drawing/2014/main" id="{6E59F2BC-95F7-39DC-AB36-D4CEBF5116B6}"/>
              </a:ext>
            </a:extLst>
          </p:cNvPr>
          <p:cNvSpPr txBox="1"/>
          <p:nvPr/>
        </p:nvSpPr>
        <p:spPr>
          <a:xfrm>
            <a:off x="410066" y="5248004"/>
            <a:ext cx="4572000" cy="923330"/>
          </a:xfrm>
          <a:prstGeom prst="rect">
            <a:avLst/>
          </a:prstGeom>
          <a:noFill/>
        </p:spPr>
        <p:txBody>
          <a:bodyPr wrap="square">
            <a:spAutoFit/>
          </a:bodyPr>
          <a:lstStyle/>
          <a:p>
            <a:r>
              <a:rPr lang="en-US" dirty="0">
                <a:hlinkClick r:id="rId3"/>
              </a:rPr>
              <a:t>https://github.com/lafefspietz/MEMSduino/raw/main/PCB_files/microd-header-adapter-board-rev2-gerbers.zip</a:t>
            </a:r>
            <a:r>
              <a:rPr lang="en-US" dirty="0"/>
              <a:t> </a:t>
            </a:r>
          </a:p>
        </p:txBody>
      </p:sp>
      <p:pic>
        <p:nvPicPr>
          <p:cNvPr id="9" name="Picture 8">
            <a:extLst>
              <a:ext uri="{FF2B5EF4-FFF2-40B4-BE49-F238E27FC236}">
                <a16:creationId xmlns:a16="http://schemas.microsoft.com/office/drawing/2014/main" id="{1F85758C-96B9-64BB-EC80-734CD54B0CA2}"/>
              </a:ext>
            </a:extLst>
          </p:cNvPr>
          <p:cNvPicPr>
            <a:picLocks noChangeAspect="1"/>
          </p:cNvPicPr>
          <p:nvPr/>
        </p:nvPicPr>
        <p:blipFill>
          <a:blip r:embed="rId4"/>
          <a:stretch>
            <a:fillRect/>
          </a:stretch>
        </p:blipFill>
        <p:spPr>
          <a:xfrm>
            <a:off x="358218" y="290641"/>
            <a:ext cx="8427563" cy="1319355"/>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43869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D58CB7B1-704B-30B9-FFB6-3D0320A1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73" y="1297090"/>
            <a:ext cx="6075719" cy="4649061"/>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0D40B351-F223-1C7C-1276-807460637BB0}"/>
              </a:ext>
            </a:extLst>
          </p:cNvPr>
          <p:cNvSpPr>
            <a:spLocks noGrp="1"/>
          </p:cNvSpPr>
          <p:nvPr>
            <p:ph type="title"/>
          </p:nvPr>
        </p:nvSpPr>
        <p:spPr>
          <a:xfrm>
            <a:off x="470682" y="18479"/>
            <a:ext cx="7886700" cy="1325563"/>
          </a:xfrm>
        </p:spPr>
        <p:txBody>
          <a:bodyPr/>
          <a:lstStyle/>
          <a:p>
            <a:pPr algn="ctr"/>
            <a:r>
              <a:rPr lang="en-US" dirty="0"/>
              <a:t>Header breakaways:</a:t>
            </a:r>
            <a:br>
              <a:rPr lang="en-US" dirty="0"/>
            </a:br>
            <a:r>
              <a:rPr lang="en-US" dirty="0"/>
              <a:t>4 pin x8</a:t>
            </a:r>
          </a:p>
        </p:txBody>
      </p:sp>
    </p:spTree>
    <p:extLst>
      <p:ext uri="{BB962C8B-B14F-4D97-AF65-F5344CB8AC3E}">
        <p14:creationId xmlns:p14="http://schemas.microsoft.com/office/powerpoint/2010/main" val="124707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75E-3D35-B7AB-D454-431CB9218A44}"/>
              </a:ext>
            </a:extLst>
          </p:cNvPr>
          <p:cNvSpPr>
            <a:spLocks noGrp="1"/>
          </p:cNvSpPr>
          <p:nvPr>
            <p:ph type="title"/>
          </p:nvPr>
        </p:nvSpPr>
        <p:spPr/>
        <p:txBody>
          <a:bodyPr/>
          <a:lstStyle/>
          <a:p>
            <a:r>
              <a:rPr lang="en-US" dirty="0"/>
              <a:t>Cut off the screws with a cutting wheel:</a:t>
            </a:r>
          </a:p>
        </p:txBody>
      </p:sp>
      <p:pic>
        <p:nvPicPr>
          <p:cNvPr id="5" name="Picture 4" descr="A picture containing text, electronics&#10;&#10;Description automatically generated">
            <a:extLst>
              <a:ext uri="{FF2B5EF4-FFF2-40B4-BE49-F238E27FC236}">
                <a16:creationId xmlns:a16="http://schemas.microsoft.com/office/drawing/2014/main" id="{C78A273A-8F2F-DF91-3E97-2FCD3BE8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945" y="2298790"/>
            <a:ext cx="5142175" cy="3428117"/>
          </a:xfrm>
          <a:prstGeom prst="rect">
            <a:avLst/>
          </a:prstGeom>
        </p:spPr>
      </p:pic>
      <p:pic>
        <p:nvPicPr>
          <p:cNvPr id="7" name="Picture 6" descr="A close-up of a circuit board&#10;&#10;Description automatically generated with low confidence">
            <a:extLst>
              <a:ext uri="{FF2B5EF4-FFF2-40B4-BE49-F238E27FC236}">
                <a16:creationId xmlns:a16="http://schemas.microsoft.com/office/drawing/2014/main" id="{F1578051-C095-D491-B8A8-08AD5DD84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87" y="2620614"/>
            <a:ext cx="3202357" cy="2043887"/>
          </a:xfrm>
          <a:prstGeom prst="rect">
            <a:avLst/>
          </a:prstGeom>
        </p:spPr>
      </p:pic>
      <p:sp>
        <p:nvSpPr>
          <p:cNvPr id="4" name="Rectangle: Rounded Corners 3">
            <a:extLst>
              <a:ext uri="{FF2B5EF4-FFF2-40B4-BE49-F238E27FC236}">
                <a16:creationId xmlns:a16="http://schemas.microsoft.com/office/drawing/2014/main" id="{F9AC1377-9748-575A-3764-00059DD0E4A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84973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Description automatically generated with low confidence">
            <a:extLst>
              <a:ext uri="{FF2B5EF4-FFF2-40B4-BE49-F238E27FC236}">
                <a16:creationId xmlns:a16="http://schemas.microsoft.com/office/drawing/2014/main" id="{42E3DFCD-831E-BDB9-E761-737B0DEEA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800" y="141027"/>
            <a:ext cx="4200466" cy="6001551"/>
          </a:xfrm>
          <a:prstGeom prst="rect">
            <a:avLst/>
          </a:prstGeom>
        </p:spPr>
      </p:pic>
      <p:sp>
        <p:nvSpPr>
          <p:cNvPr id="6" name="Rectangle: Rounded Corners 5">
            <a:extLst>
              <a:ext uri="{FF2B5EF4-FFF2-40B4-BE49-F238E27FC236}">
                <a16:creationId xmlns:a16="http://schemas.microsoft.com/office/drawing/2014/main" id="{65EDFBB1-5966-BA56-EC47-047038A289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14671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3009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A020-48CA-F162-EDFA-B6222569535B}"/>
              </a:ext>
            </a:extLst>
          </p:cNvPr>
          <p:cNvSpPr>
            <a:spLocks noGrp="1"/>
          </p:cNvSpPr>
          <p:nvPr>
            <p:ph type="title"/>
          </p:nvPr>
        </p:nvSpPr>
        <p:spPr>
          <a:xfrm>
            <a:off x="628650" y="0"/>
            <a:ext cx="7886700" cy="1325563"/>
          </a:xfrm>
        </p:spPr>
        <p:txBody>
          <a:bodyPr/>
          <a:lstStyle/>
          <a:p>
            <a:pPr algn="ctr"/>
            <a:r>
              <a:rPr lang="en-US" dirty="0"/>
              <a:t>Altium Designer Files</a:t>
            </a:r>
          </a:p>
        </p:txBody>
      </p:sp>
      <p:pic>
        <p:nvPicPr>
          <p:cNvPr id="5" name="Picture 4">
            <a:extLst>
              <a:ext uri="{FF2B5EF4-FFF2-40B4-BE49-F238E27FC236}">
                <a16:creationId xmlns:a16="http://schemas.microsoft.com/office/drawing/2014/main" id="{85F7195A-5450-0C90-7483-9634E8C209FA}"/>
              </a:ext>
            </a:extLst>
          </p:cNvPr>
          <p:cNvPicPr>
            <a:picLocks noChangeAspect="1"/>
          </p:cNvPicPr>
          <p:nvPr/>
        </p:nvPicPr>
        <p:blipFill>
          <a:blip r:embed="rId2"/>
          <a:stretch>
            <a:fillRect/>
          </a:stretch>
        </p:blipFill>
        <p:spPr>
          <a:xfrm>
            <a:off x="628650" y="893877"/>
            <a:ext cx="4388167" cy="2327733"/>
          </a:xfrm>
          <a:prstGeom prst="rect">
            <a:avLst/>
          </a:prstGeom>
        </p:spPr>
      </p:pic>
      <p:pic>
        <p:nvPicPr>
          <p:cNvPr id="7" name="Picture 6">
            <a:extLst>
              <a:ext uri="{FF2B5EF4-FFF2-40B4-BE49-F238E27FC236}">
                <a16:creationId xmlns:a16="http://schemas.microsoft.com/office/drawing/2014/main" id="{BEB841CB-B3DD-8B8F-9770-C460509CD2F3}"/>
              </a:ext>
            </a:extLst>
          </p:cNvPr>
          <p:cNvPicPr>
            <a:picLocks noChangeAspect="1"/>
          </p:cNvPicPr>
          <p:nvPr/>
        </p:nvPicPr>
        <p:blipFill>
          <a:blip r:embed="rId3"/>
          <a:stretch>
            <a:fillRect/>
          </a:stretch>
        </p:blipFill>
        <p:spPr>
          <a:xfrm>
            <a:off x="5636590" y="957540"/>
            <a:ext cx="3139765" cy="4528140"/>
          </a:xfrm>
          <a:prstGeom prst="rect">
            <a:avLst/>
          </a:prstGeom>
        </p:spPr>
      </p:pic>
      <p:sp>
        <p:nvSpPr>
          <p:cNvPr id="9" name="TextBox 8">
            <a:extLst>
              <a:ext uri="{FF2B5EF4-FFF2-40B4-BE49-F238E27FC236}">
                <a16:creationId xmlns:a16="http://schemas.microsoft.com/office/drawing/2014/main" id="{68F59E6A-796E-18F4-5410-367F41158BA5}"/>
              </a:ext>
            </a:extLst>
          </p:cNvPr>
          <p:cNvSpPr txBox="1"/>
          <p:nvPr/>
        </p:nvSpPr>
        <p:spPr>
          <a:xfrm>
            <a:off x="418294" y="4855440"/>
            <a:ext cx="4572000" cy="923330"/>
          </a:xfrm>
          <a:prstGeom prst="rect">
            <a:avLst/>
          </a:prstGeom>
          <a:noFill/>
        </p:spPr>
        <p:txBody>
          <a:bodyPr wrap="square">
            <a:spAutoFit/>
          </a:bodyPr>
          <a:lstStyle/>
          <a:p>
            <a:r>
              <a:rPr lang="en-US" dirty="0">
                <a:hlinkClick r:id="rId4"/>
              </a:rPr>
              <a:t>https://github.com/lafefspietz/MEMSduino/raw/main/PCB_files/microd-header-adapter-board-rev2.PcbDoc</a:t>
            </a:r>
            <a:r>
              <a:rPr lang="en-US" dirty="0"/>
              <a:t> </a:t>
            </a:r>
          </a:p>
        </p:txBody>
      </p:sp>
      <p:sp>
        <p:nvSpPr>
          <p:cNvPr id="11" name="TextBox 10">
            <a:extLst>
              <a:ext uri="{FF2B5EF4-FFF2-40B4-BE49-F238E27FC236}">
                <a16:creationId xmlns:a16="http://schemas.microsoft.com/office/drawing/2014/main" id="{E04DC9BE-7177-9218-F66E-BD9DCB946376}"/>
              </a:ext>
            </a:extLst>
          </p:cNvPr>
          <p:cNvSpPr txBox="1"/>
          <p:nvPr/>
        </p:nvSpPr>
        <p:spPr>
          <a:xfrm>
            <a:off x="444817" y="3174726"/>
            <a:ext cx="4572000" cy="923330"/>
          </a:xfrm>
          <a:prstGeom prst="rect">
            <a:avLst/>
          </a:prstGeom>
          <a:noFill/>
        </p:spPr>
        <p:txBody>
          <a:bodyPr wrap="square">
            <a:spAutoFit/>
          </a:bodyPr>
          <a:lstStyle/>
          <a:p>
            <a:r>
              <a:rPr lang="en-US" dirty="0">
                <a:hlinkClick r:id="rId5"/>
              </a:rPr>
              <a:t>https://github.com/lafefspietz/MEMSduino/raw/main/PCB_files/microd-header-adapter-board-rev2.SchDoc</a:t>
            </a:r>
            <a:r>
              <a:rPr lang="en-US" dirty="0"/>
              <a:t> </a:t>
            </a:r>
          </a:p>
        </p:txBody>
      </p:sp>
      <p:sp>
        <p:nvSpPr>
          <p:cNvPr id="13" name="TextBox 12">
            <a:extLst>
              <a:ext uri="{FF2B5EF4-FFF2-40B4-BE49-F238E27FC236}">
                <a16:creationId xmlns:a16="http://schemas.microsoft.com/office/drawing/2014/main" id="{E5221C87-D1A1-65FD-4D33-86D8A1FF9F99}"/>
              </a:ext>
            </a:extLst>
          </p:cNvPr>
          <p:cNvSpPr txBox="1"/>
          <p:nvPr/>
        </p:nvSpPr>
        <p:spPr>
          <a:xfrm>
            <a:off x="444817" y="4038525"/>
            <a:ext cx="4572000" cy="923330"/>
          </a:xfrm>
          <a:prstGeom prst="rect">
            <a:avLst/>
          </a:prstGeom>
          <a:noFill/>
        </p:spPr>
        <p:txBody>
          <a:bodyPr wrap="square">
            <a:spAutoFit/>
          </a:bodyPr>
          <a:lstStyle/>
          <a:p>
            <a:r>
              <a:rPr lang="en-US" dirty="0">
                <a:hlinkClick r:id="rId6"/>
              </a:rPr>
              <a:t>https://github.com/lafefspietz/MEMSduino/raw/main/PCB_files/microd-header-adapter-board-rev2.PrjPcb</a:t>
            </a:r>
            <a:r>
              <a:rPr lang="en-US" dirty="0"/>
              <a:t> </a:t>
            </a:r>
          </a:p>
        </p:txBody>
      </p:sp>
      <p:sp>
        <p:nvSpPr>
          <p:cNvPr id="14" name="Rectangle: Rounded Corners 13">
            <a:extLst>
              <a:ext uri="{FF2B5EF4-FFF2-40B4-BE49-F238E27FC236}">
                <a16:creationId xmlns:a16="http://schemas.microsoft.com/office/drawing/2014/main" id="{37C3E51B-5367-B312-87AE-C3630D8F420E}"/>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01183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63F030-181C-3F7E-91CD-28BD7738296F}"/>
              </a:ext>
            </a:extLst>
          </p:cNvPr>
          <p:cNvPicPr>
            <a:picLocks noChangeAspect="1"/>
          </p:cNvPicPr>
          <p:nvPr/>
        </p:nvPicPr>
        <p:blipFill>
          <a:blip r:embed="rId2"/>
          <a:stretch>
            <a:fillRect/>
          </a:stretch>
        </p:blipFill>
        <p:spPr>
          <a:xfrm>
            <a:off x="3163269" y="1634506"/>
            <a:ext cx="2476500" cy="4162425"/>
          </a:xfrm>
          <a:prstGeom prst="rect">
            <a:avLst/>
          </a:prstGeom>
        </p:spPr>
      </p:pic>
    </p:spTree>
    <p:extLst>
      <p:ext uri="{BB962C8B-B14F-4D97-AF65-F5344CB8AC3E}">
        <p14:creationId xmlns:p14="http://schemas.microsoft.com/office/powerpoint/2010/main" val="211867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119060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phase matched switch from a common RF port to 8 RF ports.  There are three levels of switches, the bottom of which exists only to increase isolation, and the top of which has a short, an open, and a load for SOL calibration.</a:t>
            </a:r>
            <a:endParaRPr lang="en-US" sz="1200" dirty="0"/>
          </a:p>
        </p:txBody>
      </p:sp>
    </p:spTree>
    <p:extLst>
      <p:ext uri="{BB962C8B-B14F-4D97-AF65-F5344CB8AC3E}">
        <p14:creationId xmlns:p14="http://schemas.microsoft.com/office/powerpoint/2010/main" val="2996383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14DF33EF-469F-5B31-16E6-BDE5E426D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19" y="1908097"/>
            <a:ext cx="6648792" cy="3041806"/>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879588" y="2529438"/>
            <a:ext cx="4324451" cy="1799122"/>
          </a:xfrm>
          <a:prstGeom prst="rect">
            <a:avLst/>
          </a:prstGeom>
        </p:spPr>
      </p:pic>
    </p:spTree>
    <p:extLst>
      <p:ext uri="{BB962C8B-B14F-4D97-AF65-F5344CB8AC3E}">
        <p14:creationId xmlns:p14="http://schemas.microsoft.com/office/powerpoint/2010/main" val="1926257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66B-29A7-5CF7-B3F9-0C56EB972873}"/>
              </a:ext>
            </a:extLst>
          </p:cNvPr>
          <p:cNvSpPr>
            <a:spLocks noGrp="1"/>
          </p:cNvSpPr>
          <p:nvPr>
            <p:ph type="title"/>
          </p:nvPr>
        </p:nvSpPr>
        <p:spPr>
          <a:xfrm>
            <a:off x="628650" y="365126"/>
            <a:ext cx="7886700" cy="2547756"/>
          </a:xfrm>
        </p:spPr>
        <p:txBody>
          <a:bodyPr>
            <a:normAutofit fontScale="90000"/>
          </a:bodyPr>
          <a:lstStyle/>
          <a:p>
            <a:r>
              <a:rPr lang="en-US" sz="19900" dirty="0"/>
              <a:t>S.O.L.</a:t>
            </a:r>
          </a:p>
        </p:txBody>
      </p:sp>
    </p:spTree>
    <p:extLst>
      <p:ext uri="{BB962C8B-B14F-4D97-AF65-F5344CB8AC3E}">
        <p14:creationId xmlns:p14="http://schemas.microsoft.com/office/powerpoint/2010/main" val="3996598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64348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121801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x2</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2" name="Picture 1" descr="A picture containing indoor&#10;&#10;Description automatically generated">
            <a:extLst>
              <a:ext uri="{FF2B5EF4-FFF2-40B4-BE49-F238E27FC236}">
                <a16:creationId xmlns:a16="http://schemas.microsoft.com/office/drawing/2014/main" id="{FC61ECB4-6144-0732-27AB-A56E7EC0FBAA}"/>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7522" b="70924"/>
          <a:stretch/>
        </p:blipFill>
        <p:spPr>
          <a:xfrm>
            <a:off x="6371116" y="4336330"/>
            <a:ext cx="1028620" cy="584270"/>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04DC013F-1E19-9702-C0E9-29DC7C1C8C4A}"/>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4811" b="20237"/>
          <a:stretch/>
        </p:blipFill>
        <p:spPr>
          <a:xfrm>
            <a:off x="402890" y="3919272"/>
            <a:ext cx="2117854" cy="373015"/>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161FD272-BA2C-2857-6CA6-997F11984727}"/>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3056" r="65311" b="77767"/>
          <a:stretch/>
        </p:blipFill>
        <p:spPr>
          <a:xfrm>
            <a:off x="489141" y="2134614"/>
            <a:ext cx="774256" cy="679387"/>
          </a:xfrm>
          <a:prstGeom prst="rect">
            <a:avLst/>
          </a:prstGeom>
        </p:spPr>
      </p:pic>
    </p:spTree>
    <p:extLst>
      <p:ext uri="{BB962C8B-B14F-4D97-AF65-F5344CB8AC3E}">
        <p14:creationId xmlns:p14="http://schemas.microsoft.com/office/powerpoint/2010/main" val="2649524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2471455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Micro D to Header Adapter Board Build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878776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905</TotalTime>
  <Words>471</Words>
  <Application>Microsoft Office PowerPoint</Application>
  <PresentationFormat>On-screen Show (4:3)</PresentationFormat>
  <Paragraphs>57</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SP8T + SOL System</vt:lpstr>
      <vt:lpstr>PowerPoint Presentation</vt:lpstr>
      <vt:lpstr>PowerPoint Presentation</vt:lpstr>
      <vt:lpstr>S.O.L.</vt:lpstr>
      <vt:lpstr>PowerPoint Presentation</vt:lpstr>
      <vt:lpstr>PowerPoint Presentation</vt:lpstr>
      <vt:lpstr>Order Components</vt:lpstr>
      <vt:lpstr>PowerPoint Presentation</vt:lpstr>
      <vt:lpstr>Micro D to Header Adapter Board Build</vt:lpstr>
      <vt:lpstr>PowerPoint Presentation</vt:lpstr>
      <vt:lpstr>Parts</vt:lpstr>
      <vt:lpstr>PowerPoint Presentation</vt:lpstr>
      <vt:lpstr>Header breakaways: 4 pin x8</vt:lpstr>
      <vt:lpstr>Cut off the screws with a cutting wheel:</vt:lpstr>
      <vt:lpstr>PowerPoint Presentation</vt:lpstr>
      <vt:lpstr>Mechanical Drawing</vt:lpstr>
      <vt:lpstr>Altium Designer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Spietz, Lafe F. (Fed)</dc:creator>
  <cp:lastModifiedBy>Spietz, Lafe F. (Fed)</cp:lastModifiedBy>
  <cp:revision>48</cp:revision>
  <dcterms:created xsi:type="dcterms:W3CDTF">2024-08-11T02:08:56Z</dcterms:created>
  <dcterms:modified xsi:type="dcterms:W3CDTF">2024-09-16T19:49:16Z</dcterms:modified>
</cp:coreProperties>
</file>